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60" r:id="rId2"/>
  </p:sldMasterIdLst>
  <p:notesMasterIdLst>
    <p:notesMasterId r:id="rId25"/>
  </p:notesMasterIdLst>
  <p:sldIdLst>
    <p:sldId id="1369" r:id="rId3"/>
    <p:sldId id="1367" r:id="rId4"/>
    <p:sldId id="1389" r:id="rId5"/>
    <p:sldId id="1390" r:id="rId6"/>
    <p:sldId id="1393" r:id="rId7"/>
    <p:sldId id="1395" r:id="rId8"/>
    <p:sldId id="1394" r:id="rId9"/>
    <p:sldId id="1397" r:id="rId10"/>
    <p:sldId id="1398" r:id="rId11"/>
    <p:sldId id="1399" r:id="rId12"/>
    <p:sldId id="1400" r:id="rId13"/>
    <p:sldId id="1401" r:id="rId14"/>
    <p:sldId id="1396" r:id="rId15"/>
    <p:sldId id="1403" r:id="rId16"/>
    <p:sldId id="1402" r:id="rId17"/>
    <p:sldId id="1404" r:id="rId18"/>
    <p:sldId id="1405" r:id="rId19"/>
    <p:sldId id="1406" r:id="rId20"/>
    <p:sldId id="1407" r:id="rId21"/>
    <p:sldId id="1408" r:id="rId22"/>
    <p:sldId id="1409" r:id="rId23"/>
    <p:sldId id="141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29C610-0F95-4CB6-94CC-25C29D666152}" v="9" dt="2023-12-05T13:03:24.523"/>
    <p1510:client id="{940EAAAB-675F-4B8B-9FB8-F15E4864012B}" v="9" dt="2023-12-05T13:02:30.471"/>
    <p1510:client id="{B1D06FFF-0CD2-49C9-A366-DA51122132C5}" v="1040" dt="2023-12-05T14:15:28.2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BA971A-7567-4441-AB17-B910685DF625}" type="datetimeFigureOut"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7815-7616-4510-BA0A-4469F1A437B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85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735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4504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5366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9855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5890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45748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7164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56531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92183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95102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2207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84304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97293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0258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5062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6218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2209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3304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68568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8488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6852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052" y="476672"/>
            <a:ext cx="7969216" cy="537830"/>
          </a:xfrm>
        </p:spPr>
        <p:txBody>
          <a:bodyPr/>
          <a:lstStyle>
            <a:lvl1pPr>
              <a:defRPr sz="32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051" y="1196751"/>
            <a:ext cx="11055349" cy="5127849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918" descr="대학정보] 부산대학교 로고 이미지/사진 : 네이버 블로그">
            <a:extLst>
              <a:ext uri="{FF2B5EF4-FFF2-40B4-BE49-F238E27FC236}">
                <a16:creationId xmlns:a16="http://schemas.microsoft.com/office/drawing/2014/main" id="{A2C4C4AA-C73B-4629-9DB4-F52C27BD26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4414" y="78003"/>
            <a:ext cx="1299256" cy="309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32505" y="98660"/>
            <a:ext cx="1487784" cy="254497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08" y="6654790"/>
            <a:ext cx="2781265" cy="189958"/>
          </a:xfrm>
          <a:prstGeom prst="rect">
            <a:avLst/>
          </a:prstGeom>
        </p:spPr>
      </p:pic>
      <p:sp>
        <p:nvSpPr>
          <p:cNvPr id="23" name="직사각형 22"/>
          <p:cNvSpPr/>
          <p:nvPr userDrawn="1"/>
        </p:nvSpPr>
        <p:spPr>
          <a:xfrm>
            <a:off x="0" y="6626850"/>
            <a:ext cx="12192000" cy="231150"/>
          </a:xfrm>
          <a:prstGeom prst="rect">
            <a:avLst/>
          </a:prstGeom>
          <a:solidFill>
            <a:srgbClr val="1D528D"/>
          </a:solidFill>
          <a:ln w="12700">
            <a:solidFill>
              <a:srgbClr val="1D528D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0" name="Rectangle 2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86429" y="6597352"/>
            <a:ext cx="730251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1">
                <a:solidFill>
                  <a:schemeClr val="accent3">
                    <a:lumMod val="65000"/>
                  </a:schemeClr>
                </a:solidFill>
                <a:effectLst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B0B1232-FD83-41E3-BF8E-DEF9EFD61675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  <p:sp>
        <p:nvSpPr>
          <p:cNvPr id="24" name="직사각형 23"/>
          <p:cNvSpPr/>
          <p:nvPr userDrawn="1"/>
        </p:nvSpPr>
        <p:spPr>
          <a:xfrm>
            <a:off x="21928" y="6603007"/>
            <a:ext cx="18699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spc="20" baseline="0" dirty="0">
                <a:solidFill>
                  <a:schemeClr val="accent3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wireless-ai.pusan.ac.kr</a:t>
            </a:r>
          </a:p>
        </p:txBody>
      </p:sp>
    </p:spTree>
    <p:extLst>
      <p:ext uri="{BB962C8B-B14F-4D97-AF65-F5344CB8AC3E}">
        <p14:creationId xmlns:p14="http://schemas.microsoft.com/office/powerpoint/2010/main" val="11312541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21928" y="6603007"/>
            <a:ext cx="18699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spc="20" baseline="0" dirty="0">
                <a:solidFill>
                  <a:schemeClr val="accent3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wireless-ai.pusan.ac.kr</a:t>
            </a:r>
          </a:p>
        </p:txBody>
      </p:sp>
    </p:spTree>
    <p:extLst>
      <p:ext uri="{BB962C8B-B14F-4D97-AF65-F5344CB8AC3E}">
        <p14:creationId xmlns:p14="http://schemas.microsoft.com/office/powerpoint/2010/main" val="1740118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9Slide.vn - 2019">
            <a:extLst>
              <a:ext uri="{FF2B5EF4-FFF2-40B4-BE49-F238E27FC236}">
                <a16:creationId xmlns:a16="http://schemas.microsoft.com/office/drawing/2014/main" id="{43958B25-EE51-4352-9277-8DFEFA680957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1032" name="Rectangle 21"/>
          <p:cNvSpPr>
            <a:spLocks noGrp="1" noChangeArrowheads="1"/>
          </p:cNvSpPr>
          <p:nvPr>
            <p:ph type="title"/>
          </p:nvPr>
        </p:nvSpPr>
        <p:spPr bwMode="black">
          <a:xfrm>
            <a:off x="527051" y="227013"/>
            <a:ext cx="8065227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33" name="Rectangle 2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7051" y="981076"/>
            <a:ext cx="11055349" cy="534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직사각형 4"/>
          <p:cNvSpPr/>
          <p:nvPr userDrawn="1"/>
        </p:nvSpPr>
        <p:spPr>
          <a:xfrm>
            <a:off x="0" y="6626850"/>
            <a:ext cx="12192000" cy="231150"/>
          </a:xfrm>
          <a:prstGeom prst="rect">
            <a:avLst/>
          </a:prstGeom>
          <a:solidFill>
            <a:srgbClr val="1D528D"/>
          </a:solidFill>
          <a:ln w="12700">
            <a:solidFill>
              <a:srgbClr val="1D528D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Rectangle 2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86429" y="6597352"/>
            <a:ext cx="730251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1">
                <a:solidFill>
                  <a:schemeClr val="accent3">
                    <a:lumMod val="65000"/>
                  </a:schemeClr>
                </a:solidFill>
                <a:effectLst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B0B1232-FD83-41E3-BF8E-DEF9EFD61675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  <p:pic>
        <p:nvPicPr>
          <p:cNvPr id="15" name="Picture 918" descr="대학정보] 부산대학교 로고 이미지/사진 : 네이버 블로그">
            <a:extLst>
              <a:ext uri="{FF2B5EF4-FFF2-40B4-BE49-F238E27FC236}">
                <a16:creationId xmlns:a16="http://schemas.microsoft.com/office/drawing/2014/main" id="{A2C4C4AA-C73B-4629-9DB4-F52C27BD26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4414" y="78003"/>
            <a:ext cx="1299256" cy="309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32505" y="98660"/>
            <a:ext cx="1487784" cy="25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52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v"/>
        <a:defRPr sz="2800" b="1" baseline="0">
          <a:solidFill>
            <a:schemeClr val="accent1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itchFamily="2" charset="2"/>
        <a:buChar char="n"/>
        <a:defRPr sz="2400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400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itchFamily="2" charset="2"/>
        <a:buChar char="n"/>
        <a:defRPr sz="2000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9FDB056E-1838-4E94-B7FF-3B289F01D5C4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839416" y="2547934"/>
            <a:ext cx="11017224" cy="1243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Lucida Bright" panose="02040602050505020304" pitchFamily="18" charset="0"/>
                <a:ea typeface="HY견명조" panose="02030600000101010101" pitchFamily="18" charset="-127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ctr">
              <a:lnSpc>
                <a:spcPct val="130000"/>
              </a:lnSpc>
              <a:defRPr/>
            </a:pPr>
            <a:r>
              <a:rPr lang="en-US" altLang="ko-KR" sz="2800" kern="0" dirty="0" err="1">
                <a:solidFill>
                  <a:srgbClr val="5D5D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/>
                <a:ea typeface="맑은 고딕"/>
                <a:cs typeface="Arial"/>
              </a:rPr>
              <a:t>DiscoGAN</a:t>
            </a:r>
            <a:r>
              <a:rPr lang="en-US" altLang="ko-KR" sz="2800" kern="0" dirty="0">
                <a:solidFill>
                  <a:srgbClr val="5D5D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/>
                <a:ea typeface="맑은 고딕"/>
                <a:cs typeface="Arial"/>
              </a:rPr>
              <a:t>: Discover Cross-Domain Relations GANs</a:t>
            </a:r>
            <a:endParaRPr kumimoji="0" lang="ko-KR" altLang="en-US" sz="2800" b="1" i="0" u="none" strike="noStrike" kern="0" cap="none" spc="0" normalizeH="0" baseline="0" noProof="0" dirty="0" err="1">
              <a:ln>
                <a:noFill/>
              </a:ln>
              <a:solidFill>
                <a:srgbClr val="5D5D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0B668F3-0935-4FB4-9C3E-7049599849CE}"/>
              </a:ext>
            </a:extLst>
          </p:cNvPr>
          <p:cNvSpPr>
            <a:spLocks noChangeArrowheads="1"/>
          </p:cNvSpPr>
          <p:nvPr/>
        </p:nvSpPr>
        <p:spPr bwMode="gray">
          <a:xfrm>
            <a:off x="2927648" y="4149080"/>
            <a:ext cx="6264696" cy="18711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Presented by Trong-Binh Nguyen-202388548</a:t>
            </a:r>
            <a:b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</a:b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Pusan National University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kern="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December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/>
                <a:ea typeface="맑은 고딕"/>
                <a:cs typeface="Arial"/>
              </a:rPr>
              <a:t> </a:t>
            </a:r>
            <a:r>
              <a:rPr lang="en-US" altLang="ko-KR" b="1" kern="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5th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/>
                <a:ea typeface="맑은 고딕"/>
                <a:cs typeface="Arial"/>
              </a:rPr>
              <a:t>, 2023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/>
              <a:ea typeface="맑은 고딕"/>
              <a:cs typeface="Arial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592" y="1844824"/>
            <a:ext cx="7848872" cy="7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64880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altLang="ko-KR" sz="2400" b="0" i="1" dirty="0">
                <a:latin typeface="Malgun Gothic"/>
                <a:ea typeface="Malgun Gothic"/>
                <a:cs typeface="Arial"/>
              </a:rPr>
              <a:t>Idea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7B8172-E972-514A-3C05-A7AF7D399513}"/>
              </a:ext>
            </a:extLst>
          </p:cNvPr>
          <p:cNvSpPr txBox="1"/>
          <p:nvPr/>
        </p:nvSpPr>
        <p:spPr>
          <a:xfrm>
            <a:off x="765110" y="1180602"/>
            <a:ext cx="102356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Intuition of cross domain: constraint all images in one domain to be representable by images in the other domain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Reconstruct loss: measures how well original input is reconstructed after a sequence of two generation: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Gans Loss: measures how good image is in domain 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8802E4-FDCF-D641-D3C2-445230D5E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410" y="3211927"/>
            <a:ext cx="5735548" cy="33442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444FF0-652E-E4A3-1FC1-1C8BEE35E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4602" y="2329604"/>
            <a:ext cx="3436918" cy="388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3FACFD-78FB-4A2B-FE19-E1717187C50D}"/>
              </a:ext>
            </a:extLst>
          </p:cNvPr>
          <p:cNvSpPr txBox="1"/>
          <p:nvPr/>
        </p:nvSpPr>
        <p:spPr>
          <a:xfrm>
            <a:off x="7996334" y="4224071"/>
            <a:ext cx="4516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only injection mapping </a:t>
            </a:r>
          </a:p>
          <a:p>
            <a:r>
              <a:rPr lang="en-US" dirty="0"/>
              <a:t>One side mapping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1C26986-C6EF-D834-090B-4F3872965568}"/>
              </a:ext>
            </a:extLst>
          </p:cNvPr>
          <p:cNvSpPr/>
          <p:nvPr/>
        </p:nvSpPr>
        <p:spPr>
          <a:xfrm>
            <a:off x="7119257" y="4394718"/>
            <a:ext cx="783771" cy="475684"/>
          </a:xfrm>
          <a:prstGeom prst="rightArrow">
            <a:avLst/>
          </a:prstGeom>
          <a:solidFill>
            <a:schemeClr val="tx1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74104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altLang="ko-KR" sz="2400" b="0" i="1" dirty="0">
                <a:latin typeface="Malgun Gothic"/>
                <a:ea typeface="Malgun Gothic"/>
                <a:cs typeface="Arial"/>
              </a:rPr>
              <a:t>Idea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10" name="Picture 9" descr="A white rectangular with black text&#10;&#10;Description automatically generated">
            <a:extLst>
              <a:ext uri="{FF2B5EF4-FFF2-40B4-BE49-F238E27FC236}">
                <a16:creationId xmlns:a16="http://schemas.microsoft.com/office/drawing/2014/main" id="{753B9759-B06E-36A0-6301-4F44CF4790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967" y="1528950"/>
            <a:ext cx="5143946" cy="24005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2DCA268-0265-8B91-9E7A-5110243B1C47}"/>
              </a:ext>
            </a:extLst>
          </p:cNvPr>
          <p:cNvSpPr txBox="1"/>
          <p:nvPr/>
        </p:nvSpPr>
        <p:spPr>
          <a:xfrm>
            <a:off x="1315616" y="5292839"/>
            <a:ext cx="9461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models coupled to guarantee bijection and domain transition 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561DA84-E1C7-63CB-3095-3464F1C815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12" y="911687"/>
            <a:ext cx="4884843" cy="427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9960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altLang="ko-KR" sz="2400" b="0" i="1" dirty="0">
                <a:latin typeface="Malgun Gothic"/>
                <a:ea typeface="Malgun Gothic"/>
                <a:cs typeface="Arial"/>
              </a:rPr>
              <a:t>Idea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4301D9-2910-1EA9-B32C-C50FD55004BE}"/>
              </a:ext>
            </a:extLst>
          </p:cNvPr>
          <p:cNvSpPr txBox="1"/>
          <p:nvPr/>
        </p:nvSpPr>
        <p:spPr>
          <a:xfrm>
            <a:off x="1212979" y="1828799"/>
            <a:ext cx="3750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GAN with a reconstruction loss and Gan loss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86D942-7FD5-2FBB-4BE5-DFF1006B8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767" y="1447731"/>
            <a:ext cx="5690264" cy="1845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DD8C79-4ADB-B7B6-E08F-C8AE39BB24B9}"/>
              </a:ext>
            </a:extLst>
          </p:cNvPr>
          <p:cNvSpPr txBox="1"/>
          <p:nvPr/>
        </p:nvSpPr>
        <p:spPr>
          <a:xfrm>
            <a:off x="2220686" y="4190820"/>
            <a:ext cx="2313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</a:rPr>
              <a:t>DiscoGAN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FAA1EF-C0FF-E782-B717-0F57B40CC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095" y="3560835"/>
            <a:ext cx="5136936" cy="187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4375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altLang="ko-KR" sz="2400" b="0" i="1" dirty="0">
                <a:latin typeface="Malgun Gothic"/>
                <a:ea typeface="Malgun Gothic"/>
                <a:cs typeface="Arial"/>
              </a:rPr>
              <a:t>Mode Collapse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D2FAAA-6E00-511D-5314-20940F0AA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42" y="1443818"/>
            <a:ext cx="11476715" cy="39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2409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3" name="Picture 2" descr="A diagram of a line graph&#10;&#10;Description automatically generated">
            <a:extLst>
              <a:ext uri="{FF2B5EF4-FFF2-40B4-BE49-F238E27FC236}">
                <a16:creationId xmlns:a16="http://schemas.microsoft.com/office/drawing/2014/main" id="{D13F1678-DF7A-6BA6-39BA-09B4F95CD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27" y="1180602"/>
            <a:ext cx="8244456" cy="483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07643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6" name="Picture 5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D7672E89-20A0-A11C-9BB0-801A2384D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94" y="1058871"/>
            <a:ext cx="10780721" cy="500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0728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98BC4B-7554-C131-5C26-41C0EF6EA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953" y="1718432"/>
            <a:ext cx="9723318" cy="36900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5F0157-AB2E-3068-D0A2-66D57733F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6205" y="1449517"/>
            <a:ext cx="8500188" cy="53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36810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6" name="Picture 5" descr="A collage of different people's faces&#10;&#10;Description automatically generated">
            <a:extLst>
              <a:ext uri="{FF2B5EF4-FFF2-40B4-BE49-F238E27FC236}">
                <a16:creationId xmlns:a16="http://schemas.microsoft.com/office/drawing/2014/main" id="{2E9186F1-632E-F8C5-DC72-B79988EDB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71" y="1267722"/>
            <a:ext cx="10212044" cy="50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307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218AE6DA-EE35-5B2B-9344-F93DDECF4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05" y="1059270"/>
            <a:ext cx="10775614" cy="50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753021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5" name="Picture 4" descr="A diagram of different types of handbags&#10;&#10;Description automatically generated">
            <a:extLst>
              <a:ext uri="{FF2B5EF4-FFF2-40B4-BE49-F238E27FC236}">
                <a16:creationId xmlns:a16="http://schemas.microsoft.com/office/drawing/2014/main" id="{B826AEC9-596A-FFD2-86E7-4C85E6C2C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085" y="1462494"/>
            <a:ext cx="8223832" cy="475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7390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6" name="Action Button: Custom 23">
            <a:hlinkClick r:id="" action="ppaction://noaction" highlightClick="1"/>
          </p:cNvPr>
          <p:cNvSpPr/>
          <p:nvPr/>
        </p:nvSpPr>
        <p:spPr>
          <a:xfrm>
            <a:off x="908740" y="1481156"/>
            <a:ext cx="4683203" cy="93610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defRPr/>
            </a:pPr>
            <a:r>
              <a:rPr lang="en-US" b="1" dirty="0">
                <a:solidFill>
                  <a:srgbClr val="000000"/>
                </a:solidFill>
                <a:latin typeface="맑은 고딕"/>
                <a:ea typeface="맑은 고딕"/>
                <a:cs typeface="Times New Roman"/>
              </a:rPr>
              <a:t>Introduction</a:t>
            </a:r>
            <a:endParaRPr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Times New Roman"/>
            </a:endParaRPr>
          </a:p>
        </p:txBody>
      </p:sp>
      <p:sp>
        <p:nvSpPr>
          <p:cNvPr id="17" name="Action Button: Custom 23">
            <a:hlinkClick r:id="" action="ppaction://noaction" highlightClick="1"/>
          </p:cNvPr>
          <p:cNvSpPr/>
          <p:nvPr/>
        </p:nvSpPr>
        <p:spPr>
          <a:xfrm>
            <a:off x="908740" y="3030794"/>
            <a:ext cx="4683203" cy="93610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000000"/>
                </a:solidFill>
                <a:latin typeface="Malgun Gothic"/>
                <a:ea typeface="Malgun Gothic"/>
                <a:cs typeface="Times New Roman"/>
              </a:rPr>
              <a:t>GANs Revision</a:t>
            </a:r>
            <a:endParaRPr lang="en-US" dirty="0"/>
          </a:p>
        </p:txBody>
      </p:sp>
      <p:sp>
        <p:nvSpPr>
          <p:cNvPr id="18" name="Action Button: Custom 23">
            <a:hlinkClick r:id="" action="ppaction://noaction" highlightClick="1"/>
          </p:cNvPr>
          <p:cNvSpPr/>
          <p:nvPr/>
        </p:nvSpPr>
        <p:spPr>
          <a:xfrm>
            <a:off x="908740" y="4563614"/>
            <a:ext cx="4683203" cy="93610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 b="1" dirty="0" err="1">
                <a:solidFill>
                  <a:srgbClr val="000000"/>
                </a:solidFill>
                <a:latin typeface="맑은 고딕"/>
                <a:ea typeface="맑은 고딕"/>
                <a:cs typeface="Times New Roman"/>
              </a:rPr>
              <a:t>DiscoGAN</a:t>
            </a:r>
            <a:endParaRPr lang="en-US" dirty="0" err="1"/>
          </a:p>
        </p:txBody>
      </p:sp>
      <p:sp>
        <p:nvSpPr>
          <p:cNvPr id="19" name="Action Button: Custom 23">
            <a:hlinkClick r:id="" action="ppaction://noaction" highlightClick="1"/>
          </p:cNvPr>
          <p:cNvSpPr/>
          <p:nvPr/>
        </p:nvSpPr>
        <p:spPr>
          <a:xfrm>
            <a:off x="6312024" y="1486884"/>
            <a:ext cx="4395192" cy="930376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endParaRPr lang="en-US" dirty="0">
              <a:solidFill>
                <a:srgbClr val="000000"/>
              </a:solidFill>
              <a:latin typeface="Malgun Gothic"/>
              <a:ea typeface="Malgun Gothic"/>
            </a:endParaRPr>
          </a:p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r>
              <a:rPr lang="en-US" dirty="0" err="1">
                <a:solidFill>
                  <a:srgbClr val="000000"/>
                </a:solidFill>
                <a:latin typeface="Malgun Gothic"/>
                <a:ea typeface="Malgun Gothic"/>
              </a:rPr>
              <a:t>DiscoGAN</a:t>
            </a:r>
            <a:r>
              <a:rPr lang="en-US" dirty="0">
                <a:solidFill>
                  <a:srgbClr val="000000"/>
                </a:solidFill>
                <a:latin typeface="Malgun Gothic"/>
                <a:ea typeface="Malgun Gothic"/>
              </a:rPr>
              <a:t> Introduction</a:t>
            </a:r>
          </a:p>
          <a:p>
            <a:pPr>
              <a:defRPr/>
            </a:pPr>
            <a:endParaRPr lang="en-US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21" name="Action Button: Custom 23">
            <a:hlinkClick r:id="" action="ppaction://noaction" highlightClick="1"/>
          </p:cNvPr>
          <p:cNvSpPr/>
          <p:nvPr/>
        </p:nvSpPr>
        <p:spPr>
          <a:xfrm>
            <a:off x="6309986" y="4571504"/>
            <a:ext cx="4397230" cy="92821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맑은 고딕"/>
                <a:ea typeface="맑은 고딕"/>
              </a:rPr>
              <a:t>Idea</a:t>
            </a:r>
          </a:p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맑은 고딕"/>
                <a:ea typeface="맑은 고딕"/>
              </a:rPr>
              <a:t>Performance </a:t>
            </a:r>
          </a:p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endParaRPr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Action Button: Custom 23">
            <a:hlinkClick r:id="" action="ppaction://noaction" highlightClick="1"/>
          </p:cNvPr>
          <p:cNvSpPr/>
          <p:nvPr/>
        </p:nvSpPr>
        <p:spPr>
          <a:xfrm>
            <a:off x="6312024" y="3030794"/>
            <a:ext cx="4395192" cy="93610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eaLnBrk="0" fontAlgn="base" hangingPunct="0">
              <a:buFont typeface="Arial,Sans-Serif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Malgun Gothic"/>
                <a:ea typeface="Malgun Gothic"/>
              </a:rPr>
              <a:t>Introduction</a:t>
            </a:r>
          </a:p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Malgun Gothic"/>
                <a:ea typeface="Malgun Gothic"/>
              </a:rPr>
              <a:t>Components</a:t>
            </a:r>
          </a:p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Malgun Gothic"/>
                <a:ea typeface="Malgun Gothic"/>
              </a:rPr>
              <a:t>Minimax problem</a:t>
            </a: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Table of contents</a:t>
            </a:r>
            <a:endParaRPr lang="ko-KR" altLang="en-US" dirty="0"/>
          </a:p>
        </p:txBody>
      </p:sp>
      <p:cxnSp>
        <p:nvCxnSpPr>
          <p:cNvPr id="7" name="직선 연결선 6"/>
          <p:cNvCxnSpPr>
            <a:cxnSpLocks/>
            <a:stCxn id="16" idx="0"/>
            <a:endCxn id="19" idx="2"/>
          </p:cNvCxnSpPr>
          <p:nvPr/>
        </p:nvCxnSpPr>
        <p:spPr bwMode="auto">
          <a:xfrm>
            <a:off x="5591943" y="1949208"/>
            <a:ext cx="720081" cy="2864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직선 연결선 19"/>
          <p:cNvCxnSpPr>
            <a:cxnSpLocks/>
            <a:stCxn id="17" idx="0"/>
            <a:endCxn id="25" idx="2"/>
          </p:cNvCxnSpPr>
          <p:nvPr/>
        </p:nvCxnSpPr>
        <p:spPr bwMode="auto">
          <a:xfrm>
            <a:off x="5591943" y="3498846"/>
            <a:ext cx="720081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직선 연결선 23"/>
          <p:cNvCxnSpPr>
            <a:cxnSpLocks/>
            <a:stCxn id="18" idx="0"/>
            <a:endCxn id="21" idx="2"/>
          </p:cNvCxnSpPr>
          <p:nvPr/>
        </p:nvCxnSpPr>
        <p:spPr bwMode="auto">
          <a:xfrm>
            <a:off x="5591943" y="5031666"/>
            <a:ext cx="718043" cy="3945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005493455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3" name="Picture 2" descr="A collage of different types of shoes&#10;&#10;Description automatically generated">
            <a:extLst>
              <a:ext uri="{FF2B5EF4-FFF2-40B4-BE49-F238E27FC236}">
                <a16:creationId xmlns:a16="http://schemas.microsoft.com/office/drawing/2014/main" id="{7ACD2161-93B1-E559-8EDC-83FD1BB8D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760" y="1141926"/>
            <a:ext cx="8651988" cy="505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80308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Summary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283A0-A919-11F5-2DF6-62BF55300FB4}"/>
              </a:ext>
            </a:extLst>
          </p:cNvPr>
          <p:cNvSpPr txBox="1"/>
          <p:nvPr/>
        </p:nvSpPr>
        <p:spPr>
          <a:xfrm>
            <a:off x="811763" y="1399592"/>
            <a:ext cx="91999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DiscoGAN</a:t>
            </a:r>
            <a:r>
              <a:rPr lang="en-US" dirty="0">
                <a:solidFill>
                  <a:schemeClr val="tx2"/>
                </a:solidFill>
              </a:rPr>
              <a:t> is proposed as a learning method to discover over cross-domain relations without any pair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Results show better performance with robustness to mode collapse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Symmetry design by coupling 2 GANs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https://github.com/SKTBrain/DiscoGAN.git</a:t>
            </a:r>
          </a:p>
        </p:txBody>
      </p:sp>
    </p:spTree>
    <p:extLst>
      <p:ext uri="{BB962C8B-B14F-4D97-AF65-F5344CB8AC3E}">
        <p14:creationId xmlns:p14="http://schemas.microsoft.com/office/powerpoint/2010/main" val="229701711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CFB04A-7653-F040-7FB4-EAB41FA104E6}"/>
              </a:ext>
            </a:extLst>
          </p:cNvPr>
          <p:cNvSpPr txBox="1"/>
          <p:nvPr/>
        </p:nvSpPr>
        <p:spPr>
          <a:xfrm>
            <a:off x="4516015" y="2875002"/>
            <a:ext cx="5906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QUESTION</a:t>
            </a:r>
          </a:p>
        </p:txBody>
      </p:sp>
    </p:spTree>
    <p:extLst>
      <p:ext uri="{BB962C8B-B14F-4D97-AF65-F5344CB8AC3E}">
        <p14:creationId xmlns:p14="http://schemas.microsoft.com/office/powerpoint/2010/main" val="898600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1. Introduction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2E623C-A86C-DF0B-5050-9259A3151619}"/>
              </a:ext>
            </a:extLst>
          </p:cNvPr>
          <p:cNvSpPr txBox="1"/>
          <p:nvPr/>
        </p:nvSpPr>
        <p:spPr>
          <a:xfrm>
            <a:off x="527052" y="1706939"/>
            <a:ext cx="11425447" cy="3139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Paper title: "Learning to Discover Cross-Domain Relations with Generative Adversarial Networks" Kim </a:t>
            </a:r>
            <a:r>
              <a:rPr lang="en-US" dirty="0" err="1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Taeksoo</a:t>
            </a: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,</a:t>
            </a:r>
            <a:endParaRPr lang="en-US" b="1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et al. International conference on machine learning. PMLR, 2017.</a:t>
            </a:r>
            <a:endParaRPr lang="en-US" b="1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This work proposed method based on GANs that learn to discover relations between different domains</a:t>
            </a:r>
            <a:endParaRPr lang="en-US" dirty="0">
              <a:solidFill>
                <a:schemeClr val="tx2"/>
              </a:solidFill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+mn-lt"/>
                <a:cs typeface="Times New Roman"/>
              </a:rPr>
              <a:t>Using the discovered relations, this work successfully transfers style from one domain to another while preserving key attributes such as orientation and face identity. </a:t>
            </a:r>
            <a:endParaRPr lang="en-US" dirty="0">
              <a:solidFill>
                <a:schemeClr val="tx2"/>
              </a:solidFill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 marL="742950" lvl="1" indent="-285750">
              <a:spcBef>
                <a:spcPct val="0"/>
              </a:spcBef>
              <a:spcAft>
                <a:spcPct val="0"/>
              </a:spcAft>
              <a:buFont typeface="Arial,Sans-Serif"/>
              <a:buChar char="•"/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0248870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1. Introduction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pic>
        <p:nvPicPr>
          <p:cNvPr id="3" name="Picture 2" descr="A chart of different types of shoes&#10;&#10;Description automatically generated">
            <a:extLst>
              <a:ext uri="{FF2B5EF4-FFF2-40B4-BE49-F238E27FC236}">
                <a16:creationId xmlns:a16="http://schemas.microsoft.com/office/drawing/2014/main" id="{22B51058-62B2-38FF-DADD-D24F14D15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354" y="864544"/>
            <a:ext cx="3974803" cy="4907399"/>
          </a:xfrm>
          <a:prstGeom prst="rect">
            <a:avLst/>
          </a:prstGeom>
        </p:spPr>
      </p:pic>
      <p:pic>
        <p:nvPicPr>
          <p:cNvPr id="7" name="Picture 6" descr="A collage of a group of people&#10;&#10;Description automatically generated">
            <a:extLst>
              <a:ext uri="{FF2B5EF4-FFF2-40B4-BE49-F238E27FC236}">
                <a16:creationId xmlns:a16="http://schemas.microsoft.com/office/drawing/2014/main" id="{577B42B7-0617-5566-1A6B-949BFF9A6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191" y="1224548"/>
            <a:ext cx="5029200" cy="1945694"/>
          </a:xfrm>
          <a:prstGeom prst="rect">
            <a:avLst/>
          </a:prstGeom>
        </p:spPr>
      </p:pic>
      <p:pic>
        <p:nvPicPr>
          <p:cNvPr id="8" name="Picture 7" descr="A collage of a group of people&#10;&#10;Description automatically generated">
            <a:extLst>
              <a:ext uri="{FF2B5EF4-FFF2-40B4-BE49-F238E27FC236}">
                <a16:creationId xmlns:a16="http://schemas.microsoft.com/office/drawing/2014/main" id="{DB718059-D9FD-242E-BA7B-EB2465B4DA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191" y="3730161"/>
            <a:ext cx="5073502" cy="194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624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2. GANs Revision 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F2A7F-EBC4-1A58-1717-9F531FCF78B3}"/>
              </a:ext>
            </a:extLst>
          </p:cNvPr>
          <p:cNvSpPr txBox="1"/>
          <p:nvPr/>
        </p:nvSpPr>
        <p:spPr>
          <a:xfrm>
            <a:off x="767408" y="1239101"/>
            <a:ext cx="9866006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Adversarial Networks (GANs) are a class of artificial intelligence algorithms introduced by Ian Goodfellow and his colleagues in 2014.</a:t>
            </a:r>
            <a:endParaRPr lang="en-US" b="1" dirty="0" err="1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/>
              <a:buChar char="•"/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GANs are designed for generative tasks, aiming to create new data instances that resemble a given dataset.</a:t>
            </a: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/>
              <a:buChar char="•"/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GANs consist of two models: generator and discriminator</a:t>
            </a: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  <p:pic>
        <p:nvPicPr>
          <p:cNvPr id="5" name="Picture 4" descr="A diagram of a cat&#10;&#10;Description automatically generated">
            <a:extLst>
              <a:ext uri="{FF2B5EF4-FFF2-40B4-BE49-F238E27FC236}">
                <a16:creationId xmlns:a16="http://schemas.microsoft.com/office/drawing/2014/main" id="{12165705-F020-6973-D0A6-A6671FF43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49" y="3220474"/>
            <a:ext cx="5649432" cy="313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59719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2. GANs Revision 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F2A7F-EBC4-1A58-1717-9F531FCF78B3}"/>
              </a:ext>
            </a:extLst>
          </p:cNvPr>
          <p:cNvSpPr txBox="1"/>
          <p:nvPr/>
        </p:nvSpPr>
        <p:spPr>
          <a:xfrm>
            <a:off x="758548" y="1031079"/>
            <a:ext cx="9866006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Generator (G):</a:t>
            </a:r>
            <a:endParaRPr lang="en-US" b="1" dirty="0">
              <a:solidFill>
                <a:schemeClr val="tx2"/>
              </a:solidFill>
              <a:latin typeface="Verdana"/>
              <a:ea typeface="Verdana"/>
              <a:cs typeface="Times New Roman"/>
            </a:endParaRPr>
          </a:p>
          <a:p>
            <a:pPr marL="742950" lvl="1" indent="-285750">
              <a:buFont typeface="Courier New"/>
              <a:buChar char="o"/>
              <a:defRPr/>
            </a:pPr>
            <a:r>
              <a:rPr lang="en-US" dirty="0">
                <a:solidFill>
                  <a:srgbClr val="000000"/>
                </a:solidFill>
                <a:latin typeface="Times New Roman"/>
                <a:ea typeface="+mn-lt"/>
                <a:cs typeface="Times New Roman"/>
              </a:rPr>
              <a:t>The generator is a neural network responsible for creating synthetic data.</a:t>
            </a:r>
            <a:endParaRPr lang="en-US" dirty="0">
              <a:ea typeface="Verdana"/>
            </a:endParaRPr>
          </a:p>
          <a:p>
            <a:pPr marL="742950" lvl="1" indent="-285750">
              <a:buFont typeface="Courier New"/>
              <a:buChar char="o"/>
              <a:defRPr/>
            </a:pPr>
            <a:r>
              <a:rPr lang="en-US" dirty="0">
                <a:solidFill>
                  <a:srgbClr val="000000"/>
                </a:solidFill>
                <a:latin typeface="Times New Roman"/>
                <a:ea typeface="+mn-lt"/>
                <a:cs typeface="Times New Roman"/>
              </a:rPr>
              <a:t>It takes random noise as input and transforms it into data that should resemble the real data.</a:t>
            </a:r>
          </a:p>
          <a:p>
            <a:pPr lvl="1">
              <a:defRPr/>
            </a:pPr>
            <a:endParaRPr lang="en-US" b="1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Discriminator (D):</a:t>
            </a:r>
            <a:endParaRPr lang="en-US" b="1" dirty="0">
              <a:solidFill>
                <a:schemeClr val="tx2"/>
              </a:solidFill>
              <a:ea typeface="Verdana"/>
            </a:endParaRPr>
          </a:p>
          <a:p>
            <a:pPr marL="742950" lvl="1" indent="-285750">
              <a:buFont typeface="Courier New"/>
              <a:buChar char="o"/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The discriminator is another neural network that acts as a binary classifier.</a:t>
            </a:r>
            <a:endParaRPr lang="en-US" dirty="0">
              <a:solidFill>
                <a:schemeClr val="tx2"/>
              </a:solidFill>
              <a:ea typeface="Verdana"/>
            </a:endParaRPr>
          </a:p>
          <a:p>
            <a:pPr marL="742950" lvl="1" indent="-285750">
              <a:buFont typeface="Courier New"/>
              <a:buChar char="o"/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It distinguishes between real data from the dataset and fake data generated by the generator</a:t>
            </a:r>
          </a:p>
          <a:p>
            <a:pPr lvl="1">
              <a:defRPr/>
            </a:pPr>
            <a:endParaRPr lang="en-US" dirty="0">
              <a:solidFill>
                <a:schemeClr val="tx2"/>
              </a:solidFill>
              <a:ea typeface="Verdana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Minimax two-player game between Generator vs Discriminator</a:t>
            </a:r>
            <a:endParaRPr lang="en-US" b="1" dirty="0">
              <a:solidFill>
                <a:schemeClr val="tx2"/>
              </a:solidFill>
              <a:ea typeface="Verdana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  <p:pic>
        <p:nvPicPr>
          <p:cNvPr id="3" name="Picture 2" descr="A diagram of a fake image&#10;&#10;Description automatically generated">
            <a:extLst>
              <a:ext uri="{FF2B5EF4-FFF2-40B4-BE49-F238E27FC236}">
                <a16:creationId xmlns:a16="http://schemas.microsoft.com/office/drawing/2014/main" id="{348ED4A9-5181-3ADA-33BA-E7A61A6F6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536" y="3725096"/>
            <a:ext cx="6269664" cy="2704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2890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2. GANs Revision 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F2A7F-EBC4-1A58-1717-9F531FCF78B3}"/>
              </a:ext>
            </a:extLst>
          </p:cNvPr>
          <p:cNvSpPr txBox="1"/>
          <p:nvPr/>
        </p:nvSpPr>
        <p:spPr>
          <a:xfrm>
            <a:off x="758548" y="1115054"/>
            <a:ext cx="9866006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Minimax problem of GANs 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Input random noise: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Generator data: </a:t>
            </a:r>
          </a:p>
          <a:p>
            <a:pPr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Discriminator: </a:t>
            </a: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  <p:pic>
        <p:nvPicPr>
          <p:cNvPr id="9" name="Picture 8" descr="A screenshot of a math equation&#10;&#10;Description automatically generated">
            <a:extLst>
              <a:ext uri="{FF2B5EF4-FFF2-40B4-BE49-F238E27FC236}">
                <a16:creationId xmlns:a16="http://schemas.microsoft.com/office/drawing/2014/main" id="{AA9DA1F4-DC61-73C2-FCCA-C4D905352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16" y="2784718"/>
            <a:ext cx="10501270" cy="18670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E1FC7B-2E42-78CD-A28D-07B4F9F101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7477" y="1633212"/>
            <a:ext cx="658176" cy="3590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8826503-EBBF-6862-5843-CDF80DF7EA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7477" y="1994377"/>
            <a:ext cx="756817" cy="2522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A41DEE-134D-47CF-E845-1735C49E4C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477" y="2279843"/>
            <a:ext cx="756817" cy="25227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DD2BEF-EC71-C164-18EC-8560670E86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6224" y="1933560"/>
            <a:ext cx="1849131" cy="119185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10A9E47-5A04-E989-BC10-B55ECD7240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3829" y="4886321"/>
            <a:ext cx="4983648" cy="56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4051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 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F2A7F-EBC4-1A58-1717-9F531FCF78B3}"/>
              </a:ext>
            </a:extLst>
          </p:cNvPr>
          <p:cNvSpPr txBox="1"/>
          <p:nvPr/>
        </p:nvSpPr>
        <p:spPr>
          <a:xfrm>
            <a:off x="758548" y="1301124"/>
            <a:ext cx="10778633" cy="286232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+mn-lt"/>
                <a:cs typeface="Times New Roman"/>
              </a:rPr>
              <a:t>Discover Cross-Domain Relations with GANs.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b="1" dirty="0">
              <a:solidFill>
                <a:schemeClr val="tx2"/>
              </a:solidFill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Previous AI (~2017) could also transfer data from one domain to another, preserving key attributes such as: Pix2Pix, …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These training methods required paired data, that is costly and hard to collect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 err="1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DiscoGAN</a:t>
            </a: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 required 2 different data sets </a:t>
            </a: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without any paired data</a:t>
            </a: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, and the results show better performance with robustness to model collapse</a:t>
            </a:r>
          </a:p>
          <a:p>
            <a:pPr lvl="1"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Verdana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382E6C-ACE9-651A-C9F4-936BB3EC0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48" y="3269496"/>
            <a:ext cx="8093174" cy="286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0245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Network models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9" name="Picture 8" descr="A diagram of a person's face&#10;&#10;Description automatically generated">
            <a:extLst>
              <a:ext uri="{FF2B5EF4-FFF2-40B4-BE49-F238E27FC236}">
                <a16:creationId xmlns:a16="http://schemas.microsoft.com/office/drawing/2014/main" id="{06931D8B-200D-2C77-D219-A63D79FC4D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48" y="1049975"/>
            <a:ext cx="4221457" cy="42148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3E0ADB-6297-8385-CDE3-7897A1C65D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6614" y="986576"/>
            <a:ext cx="4884843" cy="42782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67DE8E-8E2A-CAFF-F01D-CDBE41A19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5579" y="5323611"/>
            <a:ext cx="8924325" cy="108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76911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1">
  <a:themeElements>
    <a:clrScheme name="20060925-Routing-Survey-pnthai 1">
      <a:dk1>
        <a:srgbClr val="1D528D"/>
      </a:dk1>
      <a:lt1>
        <a:srgbClr val="FFFFFF"/>
      </a:lt1>
      <a:dk2>
        <a:srgbClr val="000000"/>
      </a:dk2>
      <a:lt2>
        <a:srgbClr val="DDDDDD"/>
      </a:lt2>
      <a:accent1>
        <a:srgbClr val="0099CC"/>
      </a:accent1>
      <a:accent2>
        <a:srgbClr val="79A8ED"/>
      </a:accent2>
      <a:accent3>
        <a:srgbClr val="FFFFFF"/>
      </a:accent3>
      <a:accent4>
        <a:srgbClr val="174578"/>
      </a:accent4>
      <a:accent5>
        <a:srgbClr val="AACAE2"/>
      </a:accent5>
      <a:accent6>
        <a:srgbClr val="6D98D7"/>
      </a:accent6>
      <a:hlink>
        <a:srgbClr val="518FE1"/>
      </a:hlink>
      <a:folHlink>
        <a:srgbClr val="9999FF"/>
      </a:folHlink>
    </a:clrScheme>
    <a:fontScheme name="20060925-Routing-Survey-pntha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2700">
          <a:solidFill>
            <a:schemeClr val="tx1"/>
          </a:solidFill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20060925-Routing-Survey-pnthai 1">
        <a:dk1>
          <a:srgbClr val="1D528D"/>
        </a:dk1>
        <a:lt1>
          <a:srgbClr val="FFFFFF"/>
        </a:lt1>
        <a:dk2>
          <a:srgbClr val="000000"/>
        </a:dk2>
        <a:lt2>
          <a:srgbClr val="DDDDDD"/>
        </a:lt2>
        <a:accent1>
          <a:srgbClr val="0099CC"/>
        </a:accent1>
        <a:accent2>
          <a:srgbClr val="79A8ED"/>
        </a:accent2>
        <a:accent3>
          <a:srgbClr val="FFFFFF"/>
        </a:accent3>
        <a:accent4>
          <a:srgbClr val="174578"/>
        </a:accent4>
        <a:accent5>
          <a:srgbClr val="AACAE2"/>
        </a:accent5>
        <a:accent6>
          <a:srgbClr val="6D98D7"/>
        </a:accent6>
        <a:hlink>
          <a:srgbClr val="518FE1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60925-Routing-Survey-pnthai 2">
        <a:dk1>
          <a:srgbClr val="003366"/>
        </a:dk1>
        <a:lt1>
          <a:srgbClr val="FFFFFF"/>
        </a:lt1>
        <a:dk2>
          <a:srgbClr val="000000"/>
        </a:dk2>
        <a:lt2>
          <a:srgbClr val="DDDDDD"/>
        </a:lt2>
        <a:accent1>
          <a:srgbClr val="5C96CA"/>
        </a:accent1>
        <a:accent2>
          <a:srgbClr val="29BBAA"/>
        </a:accent2>
        <a:accent3>
          <a:srgbClr val="FFFFFF"/>
        </a:accent3>
        <a:accent4>
          <a:srgbClr val="002A56"/>
        </a:accent4>
        <a:accent5>
          <a:srgbClr val="B5C9E1"/>
        </a:accent5>
        <a:accent6>
          <a:srgbClr val="24A99A"/>
        </a:accent6>
        <a:hlink>
          <a:srgbClr val="009390"/>
        </a:hlink>
        <a:folHlink>
          <a:srgbClr val="8FC5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60925-Routing-Survey-pnthai 3">
        <a:dk1>
          <a:srgbClr val="1C6184"/>
        </a:dk1>
        <a:lt1>
          <a:srgbClr val="FFFFFF"/>
        </a:lt1>
        <a:dk2>
          <a:srgbClr val="000000"/>
        </a:dk2>
        <a:lt2>
          <a:srgbClr val="DDDDDD"/>
        </a:lt2>
        <a:accent1>
          <a:srgbClr val="72B88E"/>
        </a:accent1>
        <a:accent2>
          <a:srgbClr val="75B5EF"/>
        </a:accent2>
        <a:accent3>
          <a:srgbClr val="FFFFFF"/>
        </a:accent3>
        <a:accent4>
          <a:srgbClr val="165270"/>
        </a:accent4>
        <a:accent5>
          <a:srgbClr val="BCD8C6"/>
        </a:accent5>
        <a:accent6>
          <a:srgbClr val="69A4D9"/>
        </a:accent6>
        <a:hlink>
          <a:srgbClr val="329ABA"/>
        </a:hlink>
        <a:folHlink>
          <a:srgbClr val="655DC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1BF82BDA-52EC-4BAC-81C7-30BF945DA904}" vid="{C77B15A6-0725-4EDF-A815-ACB60FE818A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193</TotalTime>
  <Words>550</Words>
  <Application>Microsoft Office PowerPoint</Application>
  <PresentationFormat>Widescreen</PresentationFormat>
  <Paragraphs>131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Arial,Sans-Serif</vt:lpstr>
      <vt:lpstr>맑은 고딕</vt:lpstr>
      <vt:lpstr>맑은 고딕</vt:lpstr>
      <vt:lpstr>Arial</vt:lpstr>
      <vt:lpstr>Calibri</vt:lpstr>
      <vt:lpstr>Calibri Light</vt:lpstr>
      <vt:lpstr>Courier New</vt:lpstr>
      <vt:lpstr>Times New Roman</vt:lpstr>
      <vt:lpstr>Verdana</vt:lpstr>
      <vt:lpstr>Wingdings</vt:lpstr>
      <vt:lpstr>office theme</vt:lpstr>
      <vt:lpstr>Theme1</vt:lpstr>
      <vt:lpstr>PowerPoint Presentation</vt:lpstr>
      <vt:lpstr>Table of contents</vt:lpstr>
      <vt:lpstr>1. Introduction</vt:lpstr>
      <vt:lpstr>1. Introduction</vt:lpstr>
      <vt:lpstr>2. GANs Revision </vt:lpstr>
      <vt:lpstr>2. GANs Revision </vt:lpstr>
      <vt:lpstr>2. GANs Revision </vt:lpstr>
      <vt:lpstr>3. DiscoGAN  </vt:lpstr>
      <vt:lpstr>3. DiscoGAN: Network models </vt:lpstr>
      <vt:lpstr>3. DiscoGAN: Idea </vt:lpstr>
      <vt:lpstr>3. DiscoGAN: Idea </vt:lpstr>
      <vt:lpstr>3. DiscoGAN: Idea </vt:lpstr>
      <vt:lpstr>3. DiscoGAN: Mode Collapse </vt:lpstr>
      <vt:lpstr>3. DiscoGAN </vt:lpstr>
      <vt:lpstr>3. DiscoGAN: Performance </vt:lpstr>
      <vt:lpstr>3. DiscoGAN: Performance </vt:lpstr>
      <vt:lpstr>3. DiscoGAN: Performance </vt:lpstr>
      <vt:lpstr>3. DiscoGAN: Performance </vt:lpstr>
      <vt:lpstr>3. DiscoGAN: Performance </vt:lpstr>
      <vt:lpstr>3. DiscoGAN: Performance </vt:lpstr>
      <vt:lpstr>3. DiscoGAN: Summary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NGUYEN TRONG BINH 20182905</cp:lastModifiedBy>
  <cp:revision>230</cp:revision>
  <dcterms:created xsi:type="dcterms:W3CDTF">2023-11-14T07:20:02Z</dcterms:created>
  <dcterms:modified xsi:type="dcterms:W3CDTF">2023-12-06T00:54:43Z</dcterms:modified>
</cp:coreProperties>
</file>

<file path=docProps/thumbnail.jpeg>
</file>